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modifyVerifier cryptProviderType="rsaAES" cryptAlgorithmClass="hash" cryptAlgorithmType="typeAny" cryptAlgorithmSid="14" spinCount="100000" saltData="IAMONqsK8pWwB57apNdUaA==" hashData="P037cOg4ep42IpZs+fyJBGro5N64GNAp8EDJzvNXKS85agesbyagkFZMQirYeQD7vwHsydeUxGNP5njHfPPrH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946F5B-C724-4DD5-88E7-523A4410B2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B8FE6-D126-46E8-BDC9-5E5D72C3FC1A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D1C70F-75E9-4E46-A973-16ED99C74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C0EBE3-5EE6-4969-9822-5D79C174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D0F23-1342-423C-991B-C5F824E7ED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66567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09204-84B7-48B7-8932-2F4B19AEE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9BF6-0C8A-4DF6-B55A-74F5B9330796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B6F83-0B35-4701-A436-DF3EE54DAE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93ABD55-F186-4018-A858-7515BCC2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4EB14-9197-4C20-A94F-11DCD0DE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46930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CC8DA-4F4F-46B1-AE95-322EDA109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1DA38-F3EA-459A-8BE1-5EC0195DEC83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584582-9971-477A-AE14-88A0AEA1A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3747418-2DD5-46A8-B902-13B5955A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30D4-9188-46F9-9C49-3F552E09E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240117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BA71E0-93D9-47A6-A2F1-08DCE697A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759E5-364F-4C53-A411-2841EB7265C6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1B36B7-05E1-4311-AB84-0F0449796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F694BBD-B307-40C1-9998-A17765DA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FB695-3D7C-482B-85FD-1403A986E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372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375D33-F3A6-4DEB-B476-A74C4B2CDB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C56A6-BC67-4F65-99E1-5537C7638D3A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C7D66D-7187-46AB-8CBD-C1CF95A1B1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7B6482A-C862-47BC-B28E-CCA23407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B6DDE-7F43-48DC-B93D-77F977601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9245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7F08BE-D0C4-4FDF-A053-847FF9B60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B1625-D9AD-4898-B4DA-47B2CB46FC24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D6AEB8-85A0-44F5-A188-507A74A29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74E93FE-1127-447D-8DC6-FDEA8051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79350-34E8-48A1-A177-829D0066B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34050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45FC3D-8BCC-49FF-9411-5ED46248BB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CAD0-4C93-42F0-B400-8CCA540872F0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E69E92-61D8-441B-8213-5993BEACE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B499566-7F6C-4B80-A02D-A0D31B42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9BB64-867C-4B21-A350-7FE111F28A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08063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D1818F-0B75-4D42-8190-952E0AD417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B3E8-100B-45F2-B58E-F9478FF54CDA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77EE6F-14AC-4EB9-B1B1-2AF389C59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654673-FCEB-44F8-ADCC-A5AA9627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A858-C472-482B-AEDE-634BA8F4C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5587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F25AC2-B5B7-4B64-A73C-2E7ABEA215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46C7F53-CE84-4D18-974F-4AB3C40832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20E2A1-1358-4396-8A4D-15376D04D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94973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7E03C0-36D9-46E3-A8E2-B617BE076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493F4-A34B-4A09-9926-1F81BAECAE0D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9055E6-289A-4B24-AF16-DA106759D5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A86B697-E171-4458-8CD6-4DD1A67B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BD692-1D14-46C8-A3EE-01F633822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60651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69F2E5-738B-470A-95BF-3E1CD7EEB19F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128F0-103C-47CB-A378-0B8E546D8CE0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17FE3-780A-4A29-8173-2D7F7677D5E6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23EC6B9-8827-4398-9A67-547BA2AA986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FE4C7-C695-4DC9-B1C6-40ADE684A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75620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689508-E2DA-4FAB-AB3F-56BB02445360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96C3D-AD9A-46D2-B273-36D43F24E3EC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694C08-6913-4FBE-82EC-7709AD7BC3B9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A409812-C858-4E92-BDB0-42B90D13CE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3D61A-A1AC-4A7C-86E4-4B182E67E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27890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13346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1736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C0756-8772-45F8-8059-C525093A483F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47700-128D-4C0F-8B26-2BFE8B775245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889A54-B14A-4AB8-BB13-2E3937FF47DB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20AB25F-E325-47CC-83E0-D03E72F55F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E30D5-B67D-4DBC-ABFD-F9717DC869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27173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60EEEB-2F1B-4B13-B70B-9D8382200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C9BD7-435F-4AF7-ADE6-B15D1B3671AD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3772FC9-BB3D-4AC0-BDF8-50EE5FDDC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DBCB08C-1C53-494F-A4BC-DDF8F687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07744-296E-4230-8875-7E91E828D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12394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AF0913-D2CF-4AA3-B61B-F8BAAF572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5465F-2589-44AE-8E9C-33A11A560530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4ACFB-CB3D-4A5D-A8B6-196E0B4F9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639A0CC-F980-40F5-90FA-B56F0C4A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68B12-6B6A-4D1E-9E20-0D19B9213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35579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E92E2C-AAA6-4A80-8FA1-C3A463CBC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596CDD-DBD3-4055-9570-BEFE9FA750E6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8BF6A5-9DF8-4228-952D-E74A97C81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AA05C-840D-4A3B-A11E-24230A40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74738A-F719-4F38-8E85-68BF0BB59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08324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>
            <a:extLst>
              <a:ext uri="{FF2B5EF4-FFF2-40B4-BE49-F238E27FC236}">
                <a16:creationId xmlns:a16="http://schemas.microsoft.com/office/drawing/2014/main" id="{E5F1DBA9-F527-4FCC-B17E-9F3213821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C5F9351C-27DC-4BD9-A7CC-F53B60E38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32716A3-F2C2-4977-892F-FFDF4C786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9D55F22-CBC9-4736-9AF5-F02E53AAFA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E63D2C-0758-4CAB-B5BB-3659F4D37EA9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69E6B3-74A2-4C92-AA97-C4CC5624B1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CE93BA-DC2C-4E8A-B1BE-46CBAB7F38A0}"/>
              </a:ext>
            </a:extLst>
          </p:cNvPr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3520020-CF71-4B9A-9CDD-83C3AE6E6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fld id="{CC16DA87-2C39-4318-8F05-E8186CBF68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3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94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tabLst>
          <a:tab pos="401638" algn="l"/>
        </a:tabLst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2pPr>
      <a:lvl3pPr marL="9144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3pPr>
      <a:lvl4pPr marL="13716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4pPr>
      <a:lvl5pPr marL="2174875" indent="-228600" algn="l" rtl="0" fontAlgn="base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C1767F61-6179-4D72-AAD8-A47E4FF93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Unit Objective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02BAA1-4C1C-414C-94A1-BB5DE2AE93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341892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At the end of this unit, student should be able to demonstrate knowledge of resource management by passing a final exam. </a:t>
            </a:r>
            <a:endParaRPr lang="en-US" altLang="en-US" b="1" kern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spcBef>
                <a:spcPct val="100000"/>
              </a:spcBef>
              <a:buSzPct val="99000"/>
            </a:pPr>
            <a:r>
              <a:rPr lang="en-US" altLang="en-US" b="1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Activity: Summary of Key Points</a:t>
            </a:r>
          </a:p>
          <a:p>
            <a:pPr lvl="0">
              <a:spcBef>
                <a:spcPct val="100000"/>
              </a:spcBef>
              <a:buClrTx/>
            </a:pPr>
            <a:r>
              <a:rPr lang="en-US" sz="1800" b="1" u="sng" dirty="0">
                <a:sym typeface="Arial"/>
              </a:rPr>
              <a:t>Instructions:</a:t>
            </a:r>
            <a:r>
              <a:rPr lang="en-US" sz="1800" dirty="0">
                <a:sym typeface="Arial"/>
              </a:rPr>
              <a:t> Working in groups . . . </a:t>
            </a:r>
          </a:p>
          <a:p>
            <a:pPr lvl="1">
              <a:spcBef>
                <a:spcPct val="50000"/>
              </a:spcBef>
              <a:buSzPct val="100000"/>
              <a:buFont typeface="Arial"/>
              <a:buAutoNum type="arabicPeriod"/>
            </a:pPr>
            <a:r>
              <a:rPr lang="en-US" sz="1800" dirty="0">
                <a:sym typeface="Arial"/>
              </a:rPr>
              <a:t>Review the material covered in this course.</a:t>
            </a:r>
          </a:p>
          <a:p>
            <a:pPr lvl="1">
              <a:spcBef>
                <a:spcPct val="50000"/>
              </a:spcBef>
              <a:buSzPct val="100000"/>
              <a:buFont typeface="Arial"/>
              <a:buAutoNum type="arabicPeriod"/>
            </a:pPr>
            <a:r>
              <a:rPr lang="en-US" sz="1800" dirty="0">
                <a:sym typeface="Arial"/>
              </a:rPr>
              <a:t>Identify the three most critical points from the course and write your answers on chart paper.</a:t>
            </a:r>
          </a:p>
          <a:p>
            <a:pPr lvl="1">
              <a:spcBef>
                <a:spcPct val="50000"/>
              </a:spcBef>
              <a:buSzPct val="100000"/>
              <a:buFont typeface="Arial"/>
              <a:buAutoNum type="arabicPeriod"/>
            </a:pPr>
            <a:r>
              <a:rPr lang="en-US" sz="1800" dirty="0">
                <a:sym typeface="Arial"/>
              </a:rPr>
              <a:t>Select a spokesperson and be prepared to share your answers with the class in 10 minutes.</a:t>
            </a:r>
          </a:p>
          <a:p>
            <a:pPr>
              <a:spcBef>
                <a:spcPct val="100000"/>
              </a:spcBef>
              <a:buSzPct val="99000"/>
            </a:pPr>
            <a:endParaRPr lang="en-US" dirty="0"/>
          </a:p>
        </p:txBody>
      </p:sp>
      <p:pic>
        <p:nvPicPr>
          <p:cNvPr id="10" name="Picture 7" descr="Activity">
            <a:extLst>
              <a:ext uri="{FF2B5EF4-FFF2-40B4-BE49-F238E27FC236}">
                <a16:creationId xmlns:a16="http://schemas.microsoft.com/office/drawing/2014/main" id="{1D7D2A84-D448-4398-BF42-A8798FA9138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42" y="4644813"/>
            <a:ext cx="476316" cy="47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AAA13-EAB3-4BE0-963E-6940DA4ED3D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C4E30D5-B67D-4DBC-ABFD-F9717DC8694D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F54ABC3-50E5-4AB6-9F43-E631FF25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IS-703.b Final Exam Instructions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F3EC52-EE8E-45F8-808A-4BD2863B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54000" lvl="1" indent="-254000">
              <a:spcBef>
                <a:spcPct val="100000"/>
              </a:spcBef>
              <a:buSzPct val="99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Take a few moments to review your Student Manual and identify any questions. </a:t>
            </a:r>
          </a:p>
          <a:p>
            <a:pPr marL="254000" lvl="1" indent="-254000">
              <a:spcBef>
                <a:spcPct val="100000"/>
              </a:spcBef>
              <a:buSzPct val="99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Make sure that you get all of your questions answered prior to beginning the final test. </a:t>
            </a:r>
          </a:p>
          <a:p>
            <a:pPr marL="254000" lvl="1" indent="-254000">
              <a:spcBef>
                <a:spcPct val="100000"/>
              </a:spcBef>
              <a:buSzPct val="99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When taking the test… </a:t>
            </a:r>
          </a:p>
          <a:p>
            <a:pPr marL="635000" lvl="2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Read each item carefully. </a:t>
            </a:r>
          </a:p>
          <a:p>
            <a:pPr marL="635000" lvl="2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Circle your answer on the test. </a:t>
            </a:r>
          </a:p>
          <a:p>
            <a:pPr marL="635000" lvl="2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Check your work and transfer your answers to the computer-scan (bubble) answer sheet or take the test online. </a:t>
            </a:r>
          </a:p>
          <a:p>
            <a:pPr>
              <a:spcBef>
                <a:spcPct val="100000"/>
              </a:spcBef>
              <a:buSzPct val="99000"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Refer to your Student Manuals and the NIMS document when completing this test.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BDE394-58B3-47F4-93BE-049B70969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F720E2A1-1358-4396-8A4D-15376D04DA01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F24CC8A-4CAF-4732-B52E-57AB2886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Course Evaluation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8E82F1-D205-444D-BB65-2C9A890EA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Completing the course evaluation form is important. Your comments will be used to evaluate the effectiveness of this course and make changes for future versions. </a:t>
            </a: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Please use the course evaluation forms provided by the organization sponsoring the course.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DD7860-FB01-4147-8A52-5ECD93FA3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F720E2A1-1358-4396-8A4D-15376D04DA01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5.potx" id="{84438F43-1892-44BB-9A77-3CF4F8850C6B}" vid="{DBDE0A7C-07FC-4CC4-96A0-78263B5721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1" ma:contentTypeDescription="Create a new document." ma:contentTypeScope="" ma:versionID="4c5a25a3e23749c664c6b681c3e80fcf">
  <xsd:schema xmlns:xsd="http://www.w3.org/2001/XMLSchema" xmlns:xs="http://www.w3.org/2001/XMLSchema" xmlns:p="http://schemas.microsoft.com/office/2006/metadata/properties" xmlns:ns2="95ba42ad-0bbe-4ff2-b5a3-00bdc267f7a0" targetNamespace="http://schemas.microsoft.com/office/2006/metadata/properties" ma:root="true" ma:fieldsID="7c8fdbccc920ade525a86fecbc78100a" ns2:_="">
    <xsd:import namespace="95ba42ad-0bbe-4ff2-b5a3-00bdc267f7a0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68ddf3f-b77f-46a0-9295-2b9495b51427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Props1.xml><?xml version="1.0" encoding="utf-8"?>
<ds:datastoreItem xmlns:ds="http://schemas.openxmlformats.org/officeDocument/2006/customXml" ds:itemID="{FB706C85-FFA6-4938-BBDA-EB1251F0C298}"/>
</file>

<file path=customXml/itemProps2.xml><?xml version="1.0" encoding="utf-8"?>
<ds:datastoreItem xmlns:ds="http://schemas.openxmlformats.org/officeDocument/2006/customXml" ds:itemID="{C142BCA3-0188-434D-AB90-F889F64DDEBF}"/>
</file>

<file path=customXml/itemProps3.xml><?xml version="1.0" encoding="utf-8"?>
<ds:datastoreItem xmlns:ds="http://schemas.openxmlformats.org/officeDocument/2006/customXml" ds:itemID="{80FF9742-4450-4193-ADA5-9CD6867AD7E9}"/>
</file>

<file path=customXml/itemProps4.xml><?xml version="1.0" encoding="utf-8"?>
<ds:datastoreItem xmlns:ds="http://schemas.openxmlformats.org/officeDocument/2006/customXml" ds:itemID="{358E076B-8F80-4254-9877-BD89B725E388}"/>
</file>

<file path=docProps/app.xml><?xml version="1.0" encoding="utf-8"?>
<Properties xmlns="http://schemas.openxmlformats.org/officeDocument/2006/extended-properties" xmlns:vt="http://schemas.openxmlformats.org/officeDocument/2006/docPropsVTypes">
  <Template>EMI_PPT_V5</Template>
  <TotalTime>0</TotalTime>
  <Words>204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EMI_PPT</vt:lpstr>
      <vt:lpstr>Unit Objective</vt:lpstr>
      <vt:lpstr>IS-703.b Final Exam Instructions</vt:lpstr>
      <vt:lpstr>Course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2020-04-17T11:50:45Z</dcterms:created>
  <dcterms:modified xsi:type="dcterms:W3CDTF">2020-07-13T18:03:02Z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